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media1.mov" ContentType="video/unknown"/>
  <Override PartName="/ppt/media/media2.mov" ContentType="video/unknown"/>
  <Override PartName="/ppt/media/media3.mov" ContentType="video/unknown"/>
  <Override PartName="/ppt/media/media4.mov" ContentType="video/unknown"/>
  <Override PartName="/ppt/media/media5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1D8"/>
          </a:solidFill>
        </a:fill>
      </a:tcStyle>
    </a:wholeTbl>
    <a:band2H>
      <a:tcTxStyle b="def" i="def"/>
      <a:tcStyle>
        <a:tcBdr/>
        <a:fill>
          <a:solidFill>
            <a:srgbClr val="E7E9EC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3CB"/>
          </a:solidFill>
        </a:fill>
      </a:tcStyle>
    </a:wholeTbl>
    <a:band2H>
      <a:tcTxStyle b="def" i="def"/>
      <a:tcStyle>
        <a:tcBdr/>
        <a:fill>
          <a:solidFill>
            <a:srgbClr val="E7EA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E1CC"/>
          </a:solidFill>
        </a:fill>
      </a:tcStyle>
    </a:wholeTbl>
    <a:band2H>
      <a:tcTxStyle b="def" i="def"/>
      <a:tcStyle>
        <a:tcBdr/>
        <a:fill>
          <a:solidFill>
            <a:srgbClr val="E8F0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Aptos"/>
      </a:defRPr>
    </a:lvl1pPr>
    <a:lvl2pPr indent="228600" latinLnBrk="0">
      <a:defRPr sz="1200">
        <a:latin typeface="+mj-lt"/>
        <a:ea typeface="+mj-ea"/>
        <a:cs typeface="+mj-cs"/>
        <a:sym typeface="Aptos"/>
      </a:defRPr>
    </a:lvl2pPr>
    <a:lvl3pPr indent="457200" latinLnBrk="0">
      <a:defRPr sz="1200">
        <a:latin typeface="+mj-lt"/>
        <a:ea typeface="+mj-ea"/>
        <a:cs typeface="+mj-cs"/>
        <a:sym typeface="Aptos"/>
      </a:defRPr>
    </a:lvl3pPr>
    <a:lvl4pPr indent="685800" latinLnBrk="0">
      <a:defRPr sz="1200">
        <a:latin typeface="+mj-lt"/>
        <a:ea typeface="+mj-ea"/>
        <a:cs typeface="+mj-cs"/>
        <a:sym typeface="Aptos"/>
      </a:defRPr>
    </a:lvl4pPr>
    <a:lvl5pPr indent="914400" latinLnBrk="0">
      <a:defRPr sz="1200">
        <a:latin typeface="+mj-lt"/>
        <a:ea typeface="+mj-ea"/>
        <a:cs typeface="+mj-cs"/>
        <a:sym typeface="Aptos"/>
      </a:defRPr>
    </a:lvl5pPr>
    <a:lvl6pPr indent="1143000" latinLnBrk="0">
      <a:defRPr sz="1200">
        <a:latin typeface="+mj-lt"/>
        <a:ea typeface="+mj-ea"/>
        <a:cs typeface="+mj-cs"/>
        <a:sym typeface="Aptos"/>
      </a:defRPr>
    </a:lvl6pPr>
    <a:lvl7pPr indent="1371600" latinLnBrk="0">
      <a:defRPr sz="1200">
        <a:latin typeface="+mj-lt"/>
        <a:ea typeface="+mj-ea"/>
        <a:cs typeface="+mj-cs"/>
        <a:sym typeface="Aptos"/>
      </a:defRPr>
    </a:lvl7pPr>
    <a:lvl8pPr indent="1600200" latinLnBrk="0">
      <a:defRPr sz="1200">
        <a:latin typeface="+mj-lt"/>
        <a:ea typeface="+mj-ea"/>
        <a:cs typeface="+mj-cs"/>
        <a:sym typeface="Aptos"/>
      </a:defRPr>
    </a:lvl8pPr>
    <a:lvl9pPr indent="1828800" latinLnBrk="0">
      <a:defRPr sz="1200">
        <a:latin typeface="+mj-lt"/>
        <a:ea typeface="+mj-ea"/>
        <a:cs typeface="+mj-cs"/>
        <a:sym typeface="Aptos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1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30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757575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9" name="Body Level One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8" name="Body Level One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Text Placeholder 3"/>
          <p:cNvSpPr/>
          <p:nvPr>
            <p:ph type="body" sz="quarter" idx="21"/>
          </p:nvPr>
        </p:nvSpPr>
        <p:spPr>
          <a:xfrm>
            <a:off x="839786" y="2057400"/>
            <a:ext cx="3932241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le Text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Title Text</a:t>
            </a:r>
          </a:p>
        </p:txBody>
      </p:sp>
      <p:sp>
        <p:nvSpPr>
          <p:cNvPr id="83" name="Picture Placeholder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Body Level One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080147" y="6404293"/>
            <a:ext cx="273654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757575"/>
                </a:solidFill>
                <a:latin typeface="+mj-lt"/>
                <a:ea typeface="+mj-ea"/>
                <a:cs typeface="+mj-c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Aptos Display"/>
          <a:ea typeface="Aptos Display"/>
          <a:cs typeface="Aptos Display"/>
          <a:sym typeface="Aptos Display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Apto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ptos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5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4.mov"/><Relationship Id="rId3" Type="http://schemas.microsoft.com/office/2007/relationships/media" Target="../media/media4.mov"/><Relationship Id="rId4" Type="http://schemas.openxmlformats.org/officeDocument/2006/relationships/image" Target="../media/image7.png"/><Relationship Id="rId5" Type="http://schemas.openxmlformats.org/officeDocument/2006/relationships/video" Target="../media/media5.mov"/><Relationship Id="rId6" Type="http://schemas.microsoft.com/office/2007/relationships/media" Target="../media/media5.mov"/><Relationship Id="rId7" Type="http://schemas.openxmlformats.org/officeDocument/2006/relationships/image" Target="../media/image8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global.uwi.edu/" TargetMode="Externa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4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Abc@example.com" TargetMode="External"/><Relationship Id="rId3" Type="http://schemas.openxmlformats.org/officeDocument/2006/relationships/hyperlink" Target="mailto:Abc.123@example.com" TargetMode="Externa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3" Type="http://schemas.microsoft.com/office/2007/relationships/media" Target="../media/media2.mov"/><Relationship Id="rId4" Type="http://schemas.openxmlformats.org/officeDocument/2006/relationships/image" Target="../media/image5.png"/><Relationship Id="rId5" Type="http://schemas.openxmlformats.org/officeDocument/2006/relationships/video" Target="../media/media3.mov"/><Relationship Id="rId6" Type="http://schemas.microsoft.com/office/2007/relationships/media" Target="../media/media3.mov"/><Relationship Id="rId7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1"/>
          <p:cNvSpPr txBox="1"/>
          <p:nvPr>
            <p:ph type="ctrTitle"/>
          </p:nvPr>
        </p:nvSpPr>
        <p:spPr>
          <a:xfrm>
            <a:off x="1424299" y="1834513"/>
            <a:ext cx="9144001" cy="2387602"/>
          </a:xfrm>
          <a:prstGeom prst="rect">
            <a:avLst/>
          </a:prstGeom>
        </p:spPr>
        <p:txBody>
          <a:bodyPr/>
          <a:lstStyle/>
          <a:p>
            <a:pPr defTabSz="530351">
              <a:defRPr sz="3100"/>
            </a:pPr>
            <a:r>
              <a:t>UA Day 2024</a:t>
            </a:r>
            <a:br/>
            <a:br/>
            <a:r>
              <a:t>Universal Acceptance Readiness </a:t>
            </a:r>
            <a:br/>
            <a:r>
              <a:t>of the University of the West Indies Global Campus </a:t>
            </a:r>
            <a:br/>
            <a:r>
              <a:t>Admissions Portal</a:t>
            </a:r>
          </a:p>
        </p:txBody>
      </p:sp>
      <p:sp>
        <p:nvSpPr>
          <p:cNvPr id="95" name="by Reiza Haniff and Anil Ramnanan (UWI Global Campus)"/>
          <p:cNvSpPr txBox="1"/>
          <p:nvPr/>
        </p:nvSpPr>
        <p:spPr>
          <a:xfrm>
            <a:off x="1787715" y="5125221"/>
            <a:ext cx="9288446" cy="5232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800">
                <a:latin typeface="+mj-lt"/>
                <a:ea typeface="+mj-ea"/>
                <a:cs typeface="+mj-cs"/>
                <a:sym typeface="Aptos"/>
              </a:defRPr>
            </a:lvl1pPr>
          </a:lstStyle>
          <a:p>
            <a:pPr/>
            <a:r>
              <a:t>by Reiza Haniff and Anil Ramnanan (UWI Global Campus)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Campus Admissions Portal: </a:t>
            </a:r>
            <a:r>
              <a:rPr>
                <a:solidFill>
                  <a:srgbClr val="FF0000"/>
                </a:solidFill>
              </a:rPr>
              <a:t>Issues</a:t>
            </a:r>
          </a:p>
        </p:txBody>
      </p:sp>
      <p:sp>
        <p:nvSpPr>
          <p:cNvPr id="170" name="Content Placeholder 2"/>
          <p:cNvSpPr txBox="1"/>
          <p:nvPr>
            <p:ph type="body" sz="half" idx="1"/>
          </p:nvPr>
        </p:nvSpPr>
        <p:spPr>
          <a:xfrm>
            <a:off x="838199" y="1825625"/>
            <a:ext cx="6809510" cy="4351338"/>
          </a:xfrm>
          <a:prstGeom prst="rect">
            <a:avLst/>
          </a:prstGeom>
        </p:spPr>
        <p:txBody>
          <a:bodyPr/>
          <a:lstStyle/>
          <a:p>
            <a:pPr>
              <a:defRPr sz="3600"/>
            </a:pPr>
            <a:r>
              <a:t>Client side validation fails</a:t>
            </a:r>
          </a:p>
          <a:p>
            <a:pPr>
              <a:defRPr sz="3600"/>
            </a:pPr>
            <a:r>
              <a:t>Server side validation fails</a:t>
            </a:r>
          </a:p>
          <a:p>
            <a:pPr>
              <a:defRPr sz="3600"/>
            </a:pPr>
            <a:r>
              <a:t>Database cannot store email address</a:t>
            </a:r>
          </a:p>
          <a:p>
            <a:pPr>
              <a:defRPr sz="3600"/>
            </a:pPr>
            <a:r>
              <a:t>MTA cannot use IDN email address to send mail</a:t>
            </a:r>
          </a:p>
        </p:txBody>
      </p:sp>
      <p:pic>
        <p:nvPicPr>
          <p:cNvPr id="171" name="Screen Recording 2024-05-06 at 8.55.07 AM" descr="Screen Recording 2024-05-06 at 8.55.07 AM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8488363" y="1251932"/>
            <a:ext cx="3703639" cy="56060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9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71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7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Campus Admissions Portal: </a:t>
            </a:r>
            <a:r>
              <a:rPr>
                <a:solidFill>
                  <a:schemeClr val="accent6"/>
                </a:solidFill>
              </a:rPr>
              <a:t>Fixes</a:t>
            </a:r>
          </a:p>
        </p:txBody>
      </p:sp>
      <p:grpSp>
        <p:nvGrpSpPr>
          <p:cNvPr id="182" name="Diagram 62"/>
          <p:cNvGrpSpPr/>
          <p:nvPr/>
        </p:nvGrpSpPr>
        <p:grpSpPr>
          <a:xfrm>
            <a:off x="505625" y="1718390"/>
            <a:ext cx="10846042" cy="4453742"/>
            <a:chOff x="0" y="0"/>
            <a:chExt cx="10846041" cy="4453739"/>
          </a:xfrm>
        </p:grpSpPr>
        <p:grpSp>
          <p:nvGrpSpPr>
            <p:cNvPr id="176" name="Group"/>
            <p:cNvGrpSpPr/>
            <p:nvPr/>
          </p:nvGrpSpPr>
          <p:grpSpPr>
            <a:xfrm>
              <a:off x="-1" y="-1"/>
              <a:ext cx="10846042" cy="1203933"/>
              <a:chOff x="0" y="0"/>
              <a:chExt cx="10846041" cy="1203931"/>
            </a:xfrm>
          </p:grpSpPr>
          <p:sp>
            <p:nvSpPr>
              <p:cNvPr id="174" name="Rounded Rectangle"/>
              <p:cNvSpPr/>
              <p:nvPr/>
            </p:nvSpPr>
            <p:spPr>
              <a:xfrm>
                <a:off x="0" y="0"/>
                <a:ext cx="10846042" cy="1203932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2178050">
                  <a:lnSpc>
                    <a:spcPct val="90000"/>
                  </a:lnSpc>
                  <a:spcBef>
                    <a:spcPts val="700"/>
                  </a:spcBef>
                  <a:defRPr sz="49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ptos"/>
                  </a:defRPr>
                </a:pPr>
              </a:p>
            </p:txBody>
          </p:sp>
          <p:sp>
            <p:nvSpPr>
              <p:cNvPr id="175" name="Client side validation updated"/>
              <p:cNvSpPr txBox="1"/>
              <p:nvPr/>
            </p:nvSpPr>
            <p:spPr>
              <a:xfrm>
                <a:off x="58771" y="40624"/>
                <a:ext cx="10728499" cy="11226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86689" tIns="186689" rIns="186689" bIns="186689" numCol="1" anchor="ctr">
                <a:spAutoFit/>
              </a:bodyPr>
              <a:lstStyle/>
              <a:p>
                <a:pPr defTabSz="2178050">
                  <a:lnSpc>
                    <a:spcPct val="90000"/>
                  </a:lnSpc>
                  <a:spcBef>
                    <a:spcPts val="2000"/>
                  </a:spcBef>
                  <a:defRPr sz="4900">
                    <a:solidFill>
                      <a:srgbClr val="FFFFFF"/>
                    </a:solidFill>
                    <a:latin typeface="Aptos Display"/>
                    <a:ea typeface="Aptos Display"/>
                    <a:cs typeface="Aptos Display"/>
                    <a:sym typeface="Aptos Display"/>
                  </a:defRPr>
                </a:pPr>
                <a:r>
                  <a:t> </a:t>
                </a:r>
                <a:r>
                  <a:rPr>
                    <a:latin typeface="+mj-lt"/>
                    <a:ea typeface="+mj-ea"/>
                    <a:cs typeface="+mj-cs"/>
                    <a:sym typeface="Aptos"/>
                  </a:rPr>
                  <a:t>Client side validation updated</a:t>
                </a:r>
                <a:r>
                  <a:t> </a:t>
                </a:r>
              </a:p>
            </p:txBody>
          </p:sp>
        </p:grpSp>
        <p:sp>
          <p:nvSpPr>
            <p:cNvPr id="177" name="to new version of validator.js"/>
            <p:cNvSpPr txBox="1"/>
            <p:nvPr/>
          </p:nvSpPr>
          <p:spPr>
            <a:xfrm>
              <a:off x="282130" y="1203929"/>
              <a:ext cx="10277652" cy="7086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2230" tIns="62230" rIns="62230" bIns="62230" numCol="1" anchor="t">
              <a:spAutoFit/>
            </a:bodyPr>
            <a:lstStyle/>
            <a:p>
              <a:pPr lvl="1" marL="285750" indent="-285750" defTabSz="1689100">
                <a:lnSpc>
                  <a:spcPct val="90000"/>
                </a:lnSpc>
                <a:spcBef>
                  <a:spcPts val="900"/>
                </a:spcBef>
                <a:buSzPct val="100000"/>
                <a:buChar char="•"/>
                <a:defRPr sz="3800">
                  <a:latin typeface="Aptos Display"/>
                  <a:ea typeface="Aptos Display"/>
                  <a:cs typeface="Aptos Display"/>
                  <a:sym typeface="Aptos Display"/>
                </a:defRPr>
              </a:pPr>
              <a:r>
                <a:t> </a:t>
              </a:r>
              <a:r>
                <a:rPr>
                  <a:solidFill>
                    <a:srgbClr val="595959"/>
                  </a:solidFill>
                </a:rPr>
                <a:t> </a:t>
              </a:r>
              <a:r>
                <a:rPr>
                  <a:solidFill>
                    <a:srgbClr val="595959"/>
                  </a:solidFill>
                  <a:latin typeface="+mj-lt"/>
                  <a:ea typeface="+mj-ea"/>
                  <a:cs typeface="+mj-cs"/>
                  <a:sym typeface="Aptos"/>
                </a:rPr>
                <a:t>to new version of validator.js </a:t>
              </a:r>
            </a:p>
          </p:txBody>
        </p:sp>
        <p:grpSp>
          <p:nvGrpSpPr>
            <p:cNvPr id="180" name="Group"/>
            <p:cNvGrpSpPr/>
            <p:nvPr/>
          </p:nvGrpSpPr>
          <p:grpSpPr>
            <a:xfrm>
              <a:off x="-1" y="2015370"/>
              <a:ext cx="10846042" cy="1203932"/>
              <a:chOff x="0" y="0"/>
              <a:chExt cx="10846041" cy="1203931"/>
            </a:xfrm>
          </p:grpSpPr>
          <p:sp>
            <p:nvSpPr>
              <p:cNvPr id="178" name="Rounded Rectangle"/>
              <p:cNvSpPr/>
              <p:nvPr/>
            </p:nvSpPr>
            <p:spPr>
              <a:xfrm>
                <a:off x="0" y="0"/>
                <a:ext cx="10846042" cy="1203932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2178050">
                  <a:lnSpc>
                    <a:spcPct val="90000"/>
                  </a:lnSpc>
                  <a:spcBef>
                    <a:spcPts val="700"/>
                  </a:spcBef>
                  <a:defRPr sz="49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ptos"/>
                  </a:defRPr>
                </a:pPr>
              </a:p>
            </p:txBody>
          </p:sp>
          <p:sp>
            <p:nvSpPr>
              <p:cNvPr id="179" name="Server side validation updated"/>
              <p:cNvSpPr txBox="1"/>
              <p:nvPr/>
            </p:nvSpPr>
            <p:spPr>
              <a:xfrm>
                <a:off x="58771" y="40624"/>
                <a:ext cx="10728499" cy="112267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86689" tIns="186689" rIns="186689" bIns="186689" numCol="1" anchor="ctr">
                <a:spAutoFit/>
              </a:bodyPr>
              <a:lstStyle/>
              <a:p>
                <a:pPr defTabSz="2178050">
                  <a:lnSpc>
                    <a:spcPct val="90000"/>
                  </a:lnSpc>
                  <a:spcBef>
                    <a:spcPts val="2000"/>
                  </a:spcBef>
                  <a:defRPr sz="4900">
                    <a:solidFill>
                      <a:srgbClr val="FFFFFF"/>
                    </a:solidFill>
                    <a:latin typeface="Aptos Display"/>
                    <a:ea typeface="Aptos Display"/>
                    <a:cs typeface="Aptos Display"/>
                    <a:sym typeface="Aptos Display"/>
                  </a:defRPr>
                </a:pPr>
                <a:r>
                  <a:t> </a:t>
                </a:r>
                <a:r>
                  <a:rPr>
                    <a:latin typeface="+mj-lt"/>
                    <a:ea typeface="+mj-ea"/>
                    <a:cs typeface="+mj-cs"/>
                    <a:sym typeface="Aptos"/>
                  </a:rPr>
                  <a:t>Server side validation updated</a:t>
                </a:r>
                <a:r>
                  <a:t> </a:t>
                </a:r>
              </a:p>
            </p:txBody>
          </p:sp>
        </p:grpSp>
        <p:sp>
          <p:nvSpPr>
            <p:cNvPr id="181" name="to use PHP's intl extension, specifically the idn_to_utf8() and idn_to_ascii() functions"/>
            <p:cNvSpPr txBox="1"/>
            <p:nvPr/>
          </p:nvSpPr>
          <p:spPr>
            <a:xfrm>
              <a:off x="282130" y="3219299"/>
              <a:ext cx="10277652" cy="1234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2230" tIns="62230" rIns="62230" bIns="62230" numCol="1" anchor="t">
              <a:spAutoFit/>
            </a:bodyPr>
            <a:lstStyle/>
            <a:p>
              <a:pPr lvl="1" marL="285750" indent="-285750" defTabSz="1689100">
                <a:lnSpc>
                  <a:spcPct val="90000"/>
                </a:lnSpc>
                <a:spcBef>
                  <a:spcPts val="900"/>
                </a:spcBef>
                <a:buSzPct val="100000"/>
                <a:buChar char="•"/>
                <a:defRPr sz="3800">
                  <a:latin typeface="Aptos Display"/>
                  <a:ea typeface="Aptos Display"/>
                  <a:cs typeface="Aptos Display"/>
                  <a:sym typeface="Aptos Display"/>
                </a:defRPr>
              </a:pPr>
              <a:r>
                <a:t> </a:t>
              </a:r>
              <a:r>
                <a:rPr>
                  <a:solidFill>
                    <a:srgbClr val="595959"/>
                  </a:solidFill>
                  <a:latin typeface="+mj-lt"/>
                  <a:ea typeface="+mj-ea"/>
                  <a:cs typeface="+mj-cs"/>
                  <a:sym typeface="Aptos"/>
                </a:rPr>
                <a:t>to use PHP's intl extension, specifically the idn_to_utf8() and idn_to_ascii() functions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Campus Admissions Portal: </a:t>
            </a:r>
            <a:r>
              <a:rPr>
                <a:solidFill>
                  <a:schemeClr val="accent6"/>
                </a:solidFill>
              </a:rPr>
              <a:t>Fixes</a:t>
            </a:r>
          </a:p>
        </p:txBody>
      </p:sp>
      <p:grpSp>
        <p:nvGrpSpPr>
          <p:cNvPr id="193" name="Diagram 62"/>
          <p:cNvGrpSpPr/>
          <p:nvPr/>
        </p:nvGrpSpPr>
        <p:grpSpPr>
          <a:xfrm>
            <a:off x="462897" y="1780162"/>
            <a:ext cx="11273330" cy="4258438"/>
            <a:chOff x="0" y="0"/>
            <a:chExt cx="11273328" cy="4258437"/>
          </a:xfrm>
        </p:grpSpPr>
        <p:grpSp>
          <p:nvGrpSpPr>
            <p:cNvPr id="187" name="Group"/>
            <p:cNvGrpSpPr/>
            <p:nvPr/>
          </p:nvGrpSpPr>
          <p:grpSpPr>
            <a:xfrm>
              <a:off x="-1" y="-1"/>
              <a:ext cx="11273330" cy="1614169"/>
              <a:chOff x="0" y="0"/>
              <a:chExt cx="11273328" cy="1614167"/>
            </a:xfrm>
          </p:grpSpPr>
          <p:sp>
            <p:nvSpPr>
              <p:cNvPr id="185" name="Rounded Rectangle"/>
              <p:cNvSpPr/>
              <p:nvPr/>
            </p:nvSpPr>
            <p:spPr>
              <a:xfrm>
                <a:off x="0" y="266544"/>
                <a:ext cx="11273329" cy="1081085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9558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ptos"/>
                  </a:defRPr>
                </a:pPr>
              </a:p>
            </p:txBody>
          </p:sp>
          <p:sp>
            <p:nvSpPr>
              <p:cNvPr id="186" name="Database updated to to store email address"/>
              <p:cNvSpPr txBox="1"/>
              <p:nvPr/>
            </p:nvSpPr>
            <p:spPr>
              <a:xfrm>
                <a:off x="52773" y="0"/>
                <a:ext cx="11167782" cy="16141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67639" tIns="167639" rIns="167639" bIns="167639" numCol="1" anchor="ctr">
                <a:spAutoFit/>
              </a:bodyPr>
              <a:lstStyle/>
              <a:p>
                <a:pPr defTabSz="1955800">
                  <a:lnSpc>
                    <a:spcPct val="90000"/>
                  </a:lnSpc>
                  <a:spcBef>
                    <a:spcPts val="1800"/>
                  </a:spcBef>
                  <a:defRPr sz="44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ptos"/>
                  </a:defRPr>
                </a:pPr>
                <a:r>
                  <a:t>Database updated to to store email address</a:t>
                </a:r>
                <a:r>
                  <a:rPr>
                    <a:latin typeface="Aptos Display"/>
                    <a:ea typeface="Aptos Display"/>
                    <a:cs typeface="Aptos Display"/>
                    <a:sym typeface="Aptos Display"/>
                  </a:rPr>
                  <a:t> </a:t>
                </a:r>
              </a:p>
            </p:txBody>
          </p:sp>
        </p:grpSp>
        <p:sp>
          <p:nvSpPr>
            <p:cNvPr id="188" name="(using utf8mb4 for Original and ASCII encoded)."/>
            <p:cNvSpPr txBox="1"/>
            <p:nvPr/>
          </p:nvSpPr>
          <p:spPr>
            <a:xfrm>
              <a:off x="302047" y="1347624"/>
              <a:ext cx="10714232" cy="63246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5880" tIns="55880" rIns="55880" bIns="55880" numCol="1" anchor="t">
              <a:spAutoFit/>
            </a:bodyPr>
            <a:lstStyle/>
            <a:p>
              <a:pPr lvl="1" marL="285750" indent="-285750" defTabSz="1511300">
                <a:lnSpc>
                  <a:spcPct val="90000"/>
                </a:lnSpc>
                <a:spcBef>
                  <a:spcPts val="800"/>
                </a:spcBef>
                <a:buSzPct val="100000"/>
                <a:buChar char="•"/>
                <a:defRPr sz="3400">
                  <a:latin typeface="Aptos Display"/>
                  <a:ea typeface="Aptos Display"/>
                  <a:cs typeface="Aptos Display"/>
                  <a:sym typeface="Aptos Display"/>
                </a:defRPr>
              </a:pPr>
              <a:r>
                <a:t> </a:t>
              </a:r>
              <a:r>
                <a:rPr>
                  <a:latin typeface="+mj-lt"/>
                  <a:ea typeface="+mj-ea"/>
                  <a:cs typeface="+mj-cs"/>
                  <a:sym typeface="Aptos"/>
                </a:rPr>
                <a:t>(using utf8mb4 for Original and ASCII encoded).</a:t>
              </a:r>
            </a:p>
          </p:txBody>
        </p:sp>
        <p:grpSp>
          <p:nvGrpSpPr>
            <p:cNvPr id="191" name="Group"/>
            <p:cNvGrpSpPr/>
            <p:nvPr/>
          </p:nvGrpSpPr>
          <p:grpSpPr>
            <a:xfrm>
              <a:off x="-1" y="2076264"/>
              <a:ext cx="11273330" cy="1081084"/>
              <a:chOff x="0" y="0"/>
              <a:chExt cx="11273328" cy="1081082"/>
            </a:xfrm>
          </p:grpSpPr>
          <p:sp>
            <p:nvSpPr>
              <p:cNvPr id="189" name="Rounded Rectangle"/>
              <p:cNvSpPr/>
              <p:nvPr/>
            </p:nvSpPr>
            <p:spPr>
              <a:xfrm>
                <a:off x="0" y="-1"/>
                <a:ext cx="11273329" cy="1081084"/>
              </a:xfrm>
              <a:prstGeom prst="roundRect">
                <a:avLst>
                  <a:gd name="adj" fmla="val 16667"/>
                </a:avLst>
              </a:prstGeom>
              <a:solidFill>
                <a:schemeClr val="accent1"/>
              </a:solidFill>
              <a:ln w="19050" cap="flat">
                <a:solidFill>
                  <a:srgbClr val="FFFFFF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1955800">
                  <a:lnSpc>
                    <a:spcPct val="90000"/>
                  </a:lnSpc>
                  <a:spcBef>
                    <a:spcPts val="700"/>
                  </a:spcBef>
                  <a:defRPr sz="44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ptos"/>
                  </a:defRPr>
                </a:pPr>
              </a:p>
            </p:txBody>
          </p:sp>
          <p:sp>
            <p:nvSpPr>
              <p:cNvPr id="190" name="Patched PHPMailer used to send mail"/>
              <p:cNvSpPr txBox="1"/>
              <p:nvPr/>
            </p:nvSpPr>
            <p:spPr>
              <a:xfrm>
                <a:off x="52773" y="36349"/>
                <a:ext cx="11167782" cy="10083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67639" tIns="167639" rIns="167639" bIns="167639" numCol="1" anchor="ctr">
                <a:spAutoFit/>
              </a:bodyPr>
              <a:lstStyle/>
              <a:p>
                <a:pPr defTabSz="1955800">
                  <a:lnSpc>
                    <a:spcPct val="90000"/>
                  </a:lnSpc>
                  <a:spcBef>
                    <a:spcPts val="1800"/>
                  </a:spcBef>
                  <a:defRPr sz="44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ptos"/>
                  </a:defRPr>
                </a:pPr>
                <a:r>
                  <a:t>Patched PHPMailer used to send mail</a:t>
                </a:r>
                <a:r>
                  <a:rPr>
                    <a:latin typeface="Aptos Display"/>
                    <a:ea typeface="Aptos Display"/>
                    <a:cs typeface="Aptos Display"/>
                    <a:sym typeface="Aptos Display"/>
                  </a:rPr>
                  <a:t> </a:t>
                </a:r>
              </a:p>
            </p:txBody>
          </p:sp>
        </p:grpSp>
        <p:sp>
          <p:nvSpPr>
            <p:cNvPr id="192" name="using modifications made by Arnt Gulbrandsen (UA Technology Senior Manager, ICANN)"/>
            <p:cNvSpPr txBox="1"/>
            <p:nvPr/>
          </p:nvSpPr>
          <p:spPr>
            <a:xfrm>
              <a:off x="302047" y="3157346"/>
              <a:ext cx="10714232" cy="11010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5880" tIns="55880" rIns="55880" bIns="55880" numCol="1" anchor="t">
              <a:spAutoFit/>
            </a:bodyPr>
            <a:lstStyle/>
            <a:p>
              <a:pPr lvl="1" marL="285750" indent="-285750" defTabSz="1511300">
                <a:lnSpc>
                  <a:spcPct val="90000"/>
                </a:lnSpc>
                <a:spcBef>
                  <a:spcPts val="800"/>
                </a:spcBef>
                <a:buSzPct val="100000"/>
                <a:buChar char="•"/>
                <a:defRPr sz="3400">
                  <a:latin typeface="Aptos Display"/>
                  <a:ea typeface="Aptos Display"/>
                  <a:cs typeface="Aptos Display"/>
                  <a:sym typeface="Aptos Display"/>
                </a:defRPr>
              </a:pPr>
              <a:r>
                <a:t>using modifications made by </a:t>
              </a:r>
              <a:r>
                <a:rPr>
                  <a:latin typeface="+mj-lt"/>
                  <a:ea typeface="+mj-ea"/>
                  <a:cs typeface="+mj-cs"/>
                  <a:sym typeface="Aptos"/>
                </a:rPr>
                <a:t>Arnt Gulbrandsen</a:t>
              </a:r>
              <a:r>
                <a:t> (</a:t>
              </a:r>
              <a:r>
                <a:rPr>
                  <a:latin typeface="+mj-lt"/>
                  <a:ea typeface="+mj-ea"/>
                  <a:cs typeface="+mj-cs"/>
                  <a:sym typeface="Aptos"/>
                </a:rPr>
                <a:t>UA Technology Senior </a:t>
              </a:r>
              <a:r>
                <a:t>Manager, ICANN)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Campus Admissions Portal: </a:t>
            </a:r>
            <a:r>
              <a:rPr b="1">
                <a:solidFill>
                  <a:schemeClr val="accent6"/>
                </a:solidFill>
              </a:rPr>
              <a:t>UA Fixes</a:t>
            </a:r>
          </a:p>
        </p:txBody>
      </p:sp>
      <p:pic>
        <p:nvPicPr>
          <p:cNvPr id="196" name="Screen Recording 2024-05-08 at 3.58.50 PM" descr="Screen Recording 2024-05-08 at 3.58.50 PM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76331" y="1445164"/>
            <a:ext cx="3334762" cy="504771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Screen Recording 2024-05-08 at 4.00.15 PM" descr="Screen Recording 2024-05-08 at 4.00.15 PM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6580260" y="1430877"/>
            <a:ext cx="3334762" cy="50477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25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37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" dur="1000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3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9" fill="hold" display="0">
                  <p:stCondLst>
                    <p:cond delay="indefinite"/>
                  </p:stCondLst>
                </p:cTn>
                <p:tgtEl>
                  <p:spTgt spid="196"/>
                </p:tgtEl>
              </p:cMediaNode>
            </p:video>
            <p:seq concurrent="1" prevAc="none" nextAc="seek">
              <p:cTn id="20" evtFilter="cancelBubble" nodeType="interactiveSeq" restart="whenNotActive" fill="hold">
                <p:stCondLst>
                  <p:cond delay="0" evt="onClick">
                    <p:tgtEl>
                      <p:spTgt spid="19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6"/>
                  </p:tgtEl>
                </p:cond>
              </p:nextCondLst>
            </p:seq>
            <p:video fullScrn="0">
              <p:cMediaNode mute="0" showWhenStopped="1" numSld="1" vol="80000">
                <p:cTn id="25" fill="hold" display="0">
                  <p:stCondLst>
                    <p:cond delay="indefinite"/>
                  </p:stCondLst>
                </p:cTn>
                <p:tgtEl>
                  <p:spTgt spid="197"/>
                </p:tgtEl>
              </p:cMediaNode>
            </p:video>
            <p:seq concurrent="1" prevAc="none" nextAc="seek">
              <p:cTn id="26" evtFilter="cancelBubble" nodeType="interactiveSeq" restart="whenNotActive" fill="hold">
                <p:stCondLst>
                  <p:cond delay="0" evt="onClick">
                    <p:tgtEl>
                      <p:spTgt spid="19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1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9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Picture 1" descr="Picture 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6644" y="179516"/>
            <a:ext cx="11503743" cy="69086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430" y="806370"/>
            <a:ext cx="11910281" cy="6742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Benefits of UA Readiness</a:t>
            </a:r>
          </a:p>
        </p:txBody>
      </p:sp>
      <p:sp>
        <p:nvSpPr>
          <p:cNvPr id="204" name="Content Placeholder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Enhanced Global Accessibility:</a:t>
            </a:r>
          </a:p>
          <a:p>
            <a:pPr marL="0" indent="0">
              <a:buSzTx/>
              <a:buNone/>
            </a:pPr>
          </a:p>
          <a:p>
            <a:pPr/>
            <a:r>
              <a:t>Increased Market Reach</a:t>
            </a:r>
          </a:p>
          <a:p>
            <a:pPr marL="0" indent="0">
              <a:buSzTx/>
              <a:buNone/>
            </a:pPr>
          </a:p>
          <a:p>
            <a:pPr/>
            <a:r>
              <a:t>Improved User Experience</a:t>
            </a:r>
          </a:p>
          <a:p>
            <a:pPr marL="0" indent="0">
              <a:buSzTx/>
              <a:buNone/>
            </a:pPr>
          </a:p>
          <a:p>
            <a:pPr/>
            <a:r>
              <a:t>Compliance and Standards Adherence: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Thank You!</a:t>
            </a:r>
          </a:p>
        </p:txBody>
      </p:sp>
      <p:sp>
        <p:nvSpPr>
          <p:cNvPr id="207" name="Content Placeholder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Development done by Reiza Haniff and Anil Ramnanan (UWI Global Campus)</a:t>
            </a:r>
          </a:p>
          <a:p>
            <a:pPr/>
            <a:r>
              <a:t>Presentation by Anil Ramnanan (UWI Global Campus)</a:t>
            </a:r>
          </a:p>
          <a:p>
            <a:pPr/>
          </a:p>
          <a:p>
            <a:pPr>
              <a:defRPr u="sng">
                <a:solidFill>
                  <a:srgbClr val="467886"/>
                </a:solidFill>
                <a:uFill>
                  <a:solidFill>
                    <a:srgbClr val="467886"/>
                  </a:solidFill>
                </a:uFill>
              </a:defRPr>
            </a:pPr>
            <a:r>
              <a:rPr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https://global.uwi.edu/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Who are we?</a:t>
            </a:r>
          </a:p>
        </p:txBody>
      </p:sp>
      <p:sp>
        <p:nvSpPr>
          <p:cNvPr id="98" name="Content Placeholder 2"/>
          <p:cNvSpPr txBox="1"/>
          <p:nvPr>
            <p:ph type="body" sz="half" idx="1"/>
          </p:nvPr>
        </p:nvSpPr>
        <p:spPr>
          <a:xfrm>
            <a:off x="838200" y="1825625"/>
            <a:ext cx="10515600" cy="2884310"/>
          </a:xfrm>
          <a:prstGeom prst="rect">
            <a:avLst/>
          </a:prstGeom>
        </p:spPr>
        <p:txBody>
          <a:bodyPr/>
          <a:lstStyle/>
          <a:p>
            <a:pPr/>
            <a:r>
              <a:t>The University of the West Indies (UWI), </a:t>
            </a:r>
          </a:p>
          <a:p>
            <a:pPr/>
            <a:r>
              <a:t>A public university system established to serve the higher education needs of the residents of 18 English-speaking countries and territories in the Caribbean</a:t>
            </a:r>
          </a:p>
          <a:p>
            <a:pPr/>
            <a:r>
              <a:t>Each country is either a member of the Commonwealth of Nations or a British Overseas Territory.</a:t>
            </a:r>
          </a:p>
        </p:txBody>
      </p:sp>
      <p:pic>
        <p:nvPicPr>
          <p:cNvPr id="99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5794" y="221746"/>
            <a:ext cx="6265758" cy="13297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70604" y="4567564"/>
            <a:ext cx="7637520" cy="24016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defTabSz="868680">
              <a:defRPr sz="4100"/>
            </a:lvl1pPr>
          </a:lstStyle>
          <a:p>
            <a:pPr/>
            <a:r>
              <a:t>The University of the West Indies Open Campus (UWIOC) (2007)</a:t>
            </a:r>
          </a:p>
        </p:txBody>
      </p:sp>
      <p:sp>
        <p:nvSpPr>
          <p:cNvPr id="103" name="Content Placeholder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/>
            <a:r>
              <a:t>The University of the West Indies Open Campus (UWIOC)  was approved in 2007 to improve services to the non-campus territories.</a:t>
            </a:r>
          </a:p>
          <a:p>
            <a:pPr/>
            <a:r>
              <a:t>The University of the West Indies Open Campus (UWIOC) is a public and distance learning focused, research university.</a:t>
            </a:r>
          </a:p>
          <a:p>
            <a:pPr/>
            <a:r>
              <a:t>It is one of 5 general autonomous units of the University of the West Indies system. 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UWI Open Campus Rebranding</a:t>
            </a:r>
          </a:p>
        </p:txBody>
      </p:sp>
      <p:pic>
        <p:nvPicPr>
          <p:cNvPr id="106" name="Picture 2" descr="Pictur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82038" y="1690688"/>
            <a:ext cx="10027923" cy="37604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defTabSz="868680">
              <a:defRPr sz="4100"/>
            </a:lvl1pPr>
          </a:lstStyle>
          <a:p>
            <a:pPr/>
            <a:r>
              <a:t>The University of the West Indies Global Campus (UWIGC)</a:t>
            </a:r>
          </a:p>
        </p:txBody>
      </p:sp>
      <p:sp>
        <p:nvSpPr>
          <p:cNvPr id="109" name="Content Placeholder 2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>
                <a:solidFill>
                  <a:srgbClr val="0C303F"/>
                </a:solidFill>
                <a:latin typeface="Kumbh Sans"/>
                <a:ea typeface="Kumbh Sans"/>
                <a:cs typeface="Kumbh Sans"/>
                <a:sym typeface="Kumbh Sans"/>
              </a:defRPr>
            </a:pPr>
          </a:p>
          <a:p>
            <a:pPr marL="0" indent="0">
              <a:spcBef>
                <a:spcPts val="0"/>
              </a:spcBef>
              <a:buSzTx/>
              <a:buNone/>
              <a:defRPr>
                <a:solidFill>
                  <a:srgbClr val="0C303F"/>
                </a:solidFill>
                <a:latin typeface="Kumbh Sans"/>
                <a:ea typeface="Kumbh Sans"/>
                <a:cs typeface="Kumbh Sans"/>
                <a:sym typeface="Kumbh Sans"/>
              </a:defRPr>
            </a:pPr>
            <a:r>
              <a:t>The UWI Global Campus, (formerly The UWI Open Campus) is a strategic initiative by The University of the West Indies, established to expand access to high-quality higher education across the Caribbean Region. </a:t>
            </a:r>
          </a:p>
          <a:p>
            <a:pPr marL="0" indent="0">
              <a:spcBef>
                <a:spcPts val="0"/>
              </a:spcBef>
              <a:buSzTx/>
              <a:buNone/>
              <a:defRPr>
                <a:solidFill>
                  <a:srgbClr val="0C303F"/>
                </a:solidFill>
                <a:latin typeface="Kumbh Sans"/>
                <a:ea typeface="Kumbh Sans"/>
                <a:cs typeface="Kumbh Sans"/>
                <a:sym typeface="Kumbh Sans"/>
              </a:defRPr>
            </a:pPr>
          </a:p>
          <a:p>
            <a:pPr marL="0" indent="0">
              <a:spcBef>
                <a:spcPts val="0"/>
              </a:spcBef>
              <a:buSzTx/>
              <a:buNone/>
              <a:defRPr>
                <a:solidFill>
                  <a:srgbClr val="0C303F"/>
                </a:solidFill>
                <a:latin typeface="Kumbh Sans"/>
                <a:ea typeface="Kumbh Sans"/>
                <a:cs typeface="Kumbh Sans"/>
                <a:sym typeface="Kumbh Sans"/>
              </a:defRPr>
            </a:pPr>
            <a:r>
              <a:t>The emergence of the Global Campus on August 1, 2023, formally initiates The UWI's transformation to a next-generation digital institution delivering its online programmes and courses to global markets.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 defTabSz="868680">
              <a:defRPr sz="4100"/>
            </a:pPr>
            <a:r>
              <a:t>Campus Admissions Portal </a:t>
            </a:r>
            <a:br/>
            <a:r>
              <a:t>(Account Creation)</a:t>
            </a:r>
          </a:p>
        </p:txBody>
      </p:sp>
      <p:pic>
        <p:nvPicPr>
          <p:cNvPr id="11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rcRect l="0" t="4940" r="8467" b="0"/>
          <a:stretch>
            <a:fillRect/>
          </a:stretch>
        </p:blipFill>
        <p:spPr>
          <a:xfrm>
            <a:off x="838198" y="1835273"/>
            <a:ext cx="7803673" cy="4667819"/>
          </a:xfrm>
          <a:prstGeom prst="rect">
            <a:avLst/>
          </a:prstGeom>
          <a:ln w="12700">
            <a:miter lim="400000"/>
          </a:ln>
        </p:spPr>
      </p:pic>
      <p:sp>
        <p:nvSpPr>
          <p:cNvPr id="113" name="TextBox 2"/>
          <p:cNvSpPr txBox="1"/>
          <p:nvPr/>
        </p:nvSpPr>
        <p:spPr>
          <a:xfrm>
            <a:off x="9004561" y="2136449"/>
            <a:ext cx="2956562" cy="34696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>
            <a:lvl1pPr>
              <a:defRPr sz="3200">
                <a:latin typeface="+mj-lt"/>
                <a:ea typeface="+mj-ea"/>
                <a:cs typeface="+mj-cs"/>
                <a:sym typeface="Aptos"/>
              </a:defRPr>
            </a:lvl1pPr>
          </a:lstStyle>
          <a:p>
            <a:pPr/>
            <a:r>
              <a:t>Applications can sign up for an account with in the portal to submit applications for programmmes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itle 1"/>
          <p:cNvSpPr txBox="1"/>
          <p:nvPr>
            <p:ph type="title"/>
          </p:nvPr>
        </p:nvSpPr>
        <p:spPr>
          <a:xfrm>
            <a:off x="838200" y="1929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Campus Admissions Portal</a:t>
            </a:r>
          </a:p>
        </p:txBody>
      </p:sp>
      <p:pic>
        <p:nvPicPr>
          <p:cNvPr id="116" name="Screen Recording 2024-05-06 at 8.51.57 AM" descr="Screen Recording 2024-05-06 at 8.51.57 AM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7844332" y="365125"/>
            <a:ext cx="4109688" cy="622069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7" name="Diagram 2"/>
          <p:cNvGrpSpPr/>
          <p:nvPr/>
        </p:nvGrpSpPr>
        <p:grpSpPr>
          <a:xfrm>
            <a:off x="455774" y="1160125"/>
            <a:ext cx="7185591" cy="5150199"/>
            <a:chOff x="-1" y="0"/>
            <a:chExt cx="7185589" cy="5150198"/>
          </a:xfrm>
        </p:grpSpPr>
        <p:grpSp>
          <p:nvGrpSpPr>
            <p:cNvPr id="119" name="Group"/>
            <p:cNvGrpSpPr/>
            <p:nvPr/>
          </p:nvGrpSpPr>
          <p:grpSpPr>
            <a:xfrm>
              <a:off x="-2" y="-1"/>
              <a:ext cx="786433" cy="1123472"/>
              <a:chOff x="0" y="0"/>
              <a:chExt cx="786431" cy="1123471"/>
            </a:xfrm>
          </p:grpSpPr>
          <p:sp>
            <p:nvSpPr>
              <p:cNvPr id="117" name="Chevron"/>
              <p:cNvSpPr/>
              <p:nvPr/>
            </p:nvSpPr>
            <p:spPr>
              <a:xfrm rot="5400000">
                <a:off x="-168521" y="168519"/>
                <a:ext cx="1123472" cy="786432"/>
              </a:xfrm>
              <a:prstGeom prst="chevron">
                <a:avLst>
                  <a:gd name="adj" fmla="val 50000"/>
                </a:avLst>
              </a:prstGeom>
              <a:solidFill>
                <a:schemeClr val="accent1"/>
              </a:solidFill>
              <a:ln w="1905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77900">
                  <a:lnSpc>
                    <a:spcPct val="90000"/>
                  </a:lnSpc>
                  <a:spcBef>
                    <a:spcPts val="700"/>
                  </a:spcBef>
                  <a:defRPr sz="2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ptos"/>
                  </a:defRPr>
                </a:pPr>
              </a:p>
            </p:txBody>
          </p:sp>
          <p:sp>
            <p:nvSpPr>
              <p:cNvPr id="118" name="1"/>
              <p:cNvSpPr txBox="1"/>
              <p:nvPr/>
            </p:nvSpPr>
            <p:spPr>
              <a:xfrm>
                <a:off x="-1" y="382664"/>
                <a:ext cx="786433" cy="358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3970" tIns="13970" rIns="13970" bIns="13970" numCol="1" anchor="ctr">
                <a:spAutoFit/>
              </a:bodyPr>
              <a:lstStyle>
                <a:lvl1pPr algn="ctr" defTabSz="977900">
                  <a:lnSpc>
                    <a:spcPct val="90000"/>
                  </a:lnSpc>
                  <a:spcBef>
                    <a:spcPts val="900"/>
                  </a:spcBef>
                  <a:defRPr sz="2200">
                    <a:solidFill>
                      <a:srgbClr val="FFFFFF"/>
                    </a:solidFill>
                    <a:latin typeface="Aptos Display"/>
                    <a:ea typeface="Aptos Display"/>
                    <a:cs typeface="Aptos Display"/>
                    <a:sym typeface="Aptos Display"/>
                  </a:defRPr>
                </a:lvl1pPr>
              </a:lstStyle>
              <a:p>
                <a:pPr/>
                <a:r>
                  <a:t>1</a:t>
                </a:r>
              </a:p>
            </p:txBody>
          </p:sp>
        </p:grpSp>
        <p:grpSp>
          <p:nvGrpSpPr>
            <p:cNvPr id="122" name="Group"/>
            <p:cNvGrpSpPr/>
            <p:nvPr/>
          </p:nvGrpSpPr>
          <p:grpSpPr>
            <a:xfrm>
              <a:off x="786426" y="-1"/>
              <a:ext cx="6399163" cy="730258"/>
              <a:chOff x="0" y="0"/>
              <a:chExt cx="6399161" cy="730257"/>
            </a:xfrm>
          </p:grpSpPr>
          <p:sp>
            <p:nvSpPr>
              <p:cNvPr id="120" name="Shape"/>
              <p:cNvSpPr/>
              <p:nvPr/>
            </p:nvSpPr>
            <p:spPr>
              <a:xfrm rot="5400000">
                <a:off x="2834451" y="-2834453"/>
                <a:ext cx="730258" cy="6399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84"/>
                      <a:pt x="21600" y="411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11"/>
                    </a:lnTo>
                    <a:cubicBezTo>
                      <a:pt x="0" y="18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1905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300"/>
                  </a:spcBef>
                  <a:defRPr sz="1900">
                    <a:latin typeface="+mj-lt"/>
                    <a:ea typeface="+mj-ea"/>
                    <a:cs typeface="+mj-cs"/>
                    <a:sym typeface="Aptos"/>
                  </a:defRPr>
                </a:pPr>
              </a:p>
            </p:txBody>
          </p:sp>
          <p:sp>
            <p:nvSpPr>
              <p:cNvPr id="121" name="User enters an email address"/>
              <p:cNvSpPr txBox="1"/>
              <p:nvPr/>
            </p:nvSpPr>
            <p:spPr>
              <a:xfrm>
                <a:off x="123063" y="207011"/>
                <a:ext cx="6240451" cy="3162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063" tIns="12063" rIns="12063" bIns="12063" numCol="1" anchor="ctr">
                <a:spAutoFit/>
              </a:bodyPr>
              <a:lstStyle/>
              <a:p>
                <a:pPr lvl="1" marL="171449" indent="-171449" defTabSz="844550">
                  <a:lnSpc>
                    <a:spcPct val="90000"/>
                  </a:lnSpc>
                  <a:spcBef>
                    <a:spcPts val="300"/>
                  </a:spcBef>
                  <a:buSzPct val="100000"/>
                  <a:buChar char="•"/>
                  <a:defRPr sz="1900">
                    <a:latin typeface="Aptos Display"/>
                    <a:ea typeface="Aptos Display"/>
                    <a:cs typeface="Aptos Display"/>
                    <a:sym typeface="Aptos Display"/>
                  </a:defRPr>
                </a:pPr>
                <a:r>
                  <a:t>User enters an email address</a:t>
                </a:r>
              </a:p>
            </p:txBody>
          </p:sp>
        </p:grpSp>
        <p:grpSp>
          <p:nvGrpSpPr>
            <p:cNvPr id="125" name="Group"/>
            <p:cNvGrpSpPr/>
            <p:nvPr/>
          </p:nvGrpSpPr>
          <p:grpSpPr>
            <a:xfrm>
              <a:off x="-2" y="1006679"/>
              <a:ext cx="786433" cy="1123472"/>
              <a:chOff x="0" y="0"/>
              <a:chExt cx="786431" cy="1123471"/>
            </a:xfrm>
          </p:grpSpPr>
          <p:sp>
            <p:nvSpPr>
              <p:cNvPr id="123" name="Chevron"/>
              <p:cNvSpPr/>
              <p:nvPr/>
            </p:nvSpPr>
            <p:spPr>
              <a:xfrm rot="5400000">
                <a:off x="-168521" y="168519"/>
                <a:ext cx="1123472" cy="786432"/>
              </a:xfrm>
              <a:prstGeom prst="chevron">
                <a:avLst>
                  <a:gd name="adj" fmla="val 50000"/>
                </a:avLst>
              </a:prstGeom>
              <a:solidFill>
                <a:schemeClr val="accent1"/>
              </a:solidFill>
              <a:ln w="1905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77900">
                  <a:lnSpc>
                    <a:spcPct val="90000"/>
                  </a:lnSpc>
                  <a:spcBef>
                    <a:spcPts val="700"/>
                  </a:spcBef>
                  <a:defRPr sz="2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ptos"/>
                  </a:defRPr>
                </a:pPr>
              </a:p>
            </p:txBody>
          </p:sp>
          <p:sp>
            <p:nvSpPr>
              <p:cNvPr id="124" name="2"/>
              <p:cNvSpPr txBox="1"/>
              <p:nvPr/>
            </p:nvSpPr>
            <p:spPr>
              <a:xfrm>
                <a:off x="-1" y="382664"/>
                <a:ext cx="786433" cy="358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3970" tIns="13970" rIns="13970" bIns="13970" numCol="1" anchor="ctr">
                <a:spAutoFit/>
              </a:bodyPr>
              <a:lstStyle>
                <a:lvl1pPr algn="ctr" defTabSz="977900">
                  <a:lnSpc>
                    <a:spcPct val="90000"/>
                  </a:lnSpc>
                  <a:spcBef>
                    <a:spcPts val="900"/>
                  </a:spcBef>
                  <a:defRPr sz="2200">
                    <a:solidFill>
                      <a:srgbClr val="FFFFFF"/>
                    </a:solidFill>
                    <a:latin typeface="Aptos Display"/>
                    <a:ea typeface="Aptos Display"/>
                    <a:cs typeface="Aptos Display"/>
                    <a:sym typeface="Aptos Display"/>
                  </a:defRPr>
                </a:lvl1pPr>
              </a:lstStyle>
              <a:p>
                <a:pPr/>
                <a:r>
                  <a:t>2</a:t>
                </a:r>
              </a:p>
            </p:txBody>
          </p:sp>
        </p:grpSp>
        <p:grpSp>
          <p:nvGrpSpPr>
            <p:cNvPr id="128" name="Group"/>
            <p:cNvGrpSpPr/>
            <p:nvPr/>
          </p:nvGrpSpPr>
          <p:grpSpPr>
            <a:xfrm>
              <a:off x="786426" y="1006681"/>
              <a:ext cx="6399163" cy="730259"/>
              <a:chOff x="0" y="0"/>
              <a:chExt cx="6399161" cy="730257"/>
            </a:xfrm>
          </p:grpSpPr>
          <p:sp>
            <p:nvSpPr>
              <p:cNvPr id="126" name="Shape"/>
              <p:cNvSpPr/>
              <p:nvPr/>
            </p:nvSpPr>
            <p:spPr>
              <a:xfrm rot="5400000">
                <a:off x="2834451" y="-2834453"/>
                <a:ext cx="730258" cy="6399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84"/>
                      <a:pt x="21600" y="411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11"/>
                    </a:lnTo>
                    <a:cubicBezTo>
                      <a:pt x="0" y="18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1905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300"/>
                  </a:spcBef>
                  <a:defRPr>
                    <a:latin typeface="+mj-lt"/>
                    <a:ea typeface="+mj-ea"/>
                    <a:cs typeface="+mj-cs"/>
                    <a:sym typeface="Aptos"/>
                  </a:defRPr>
                </a:pPr>
              </a:p>
            </p:txBody>
          </p:sp>
          <p:sp>
            <p:nvSpPr>
              <p:cNvPr id="127" name="Client Side validation of address"/>
              <p:cNvSpPr txBox="1"/>
              <p:nvPr/>
            </p:nvSpPr>
            <p:spPr>
              <a:xfrm>
                <a:off x="123063" y="207011"/>
                <a:ext cx="6240451" cy="3162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063" tIns="12063" rIns="12063" bIns="12063" numCol="1" anchor="ctr">
                <a:spAutoFit/>
              </a:bodyPr>
              <a:lstStyle/>
              <a:p>
                <a:pPr lvl="1" marL="171449" indent="-171449" defTabSz="844550">
                  <a:lnSpc>
                    <a:spcPct val="90000"/>
                  </a:lnSpc>
                  <a:spcBef>
                    <a:spcPts val="300"/>
                  </a:spcBef>
                  <a:buSzPct val="100000"/>
                  <a:buChar char="•"/>
                  <a:defRPr sz="1900">
                    <a:latin typeface="Aptos Display"/>
                    <a:ea typeface="Aptos Display"/>
                    <a:cs typeface="Aptos Display"/>
                    <a:sym typeface="Aptos Display"/>
                  </a:defRPr>
                </a:pPr>
                <a:r>
                  <a:t>Client Side validation of address</a:t>
                </a:r>
              </a:p>
            </p:txBody>
          </p:sp>
        </p:grpSp>
        <p:grpSp>
          <p:nvGrpSpPr>
            <p:cNvPr id="131" name="Group"/>
            <p:cNvGrpSpPr/>
            <p:nvPr/>
          </p:nvGrpSpPr>
          <p:grpSpPr>
            <a:xfrm>
              <a:off x="-2" y="2013361"/>
              <a:ext cx="786433" cy="1123473"/>
              <a:chOff x="0" y="0"/>
              <a:chExt cx="786431" cy="1123471"/>
            </a:xfrm>
          </p:grpSpPr>
          <p:sp>
            <p:nvSpPr>
              <p:cNvPr id="129" name="Chevron"/>
              <p:cNvSpPr/>
              <p:nvPr/>
            </p:nvSpPr>
            <p:spPr>
              <a:xfrm rot="5400000">
                <a:off x="-168521" y="168519"/>
                <a:ext cx="1123472" cy="786432"/>
              </a:xfrm>
              <a:prstGeom prst="chevron">
                <a:avLst>
                  <a:gd name="adj" fmla="val 50000"/>
                </a:avLst>
              </a:prstGeom>
              <a:solidFill>
                <a:schemeClr val="accent1"/>
              </a:solidFill>
              <a:ln w="1905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77900">
                  <a:lnSpc>
                    <a:spcPct val="90000"/>
                  </a:lnSpc>
                  <a:spcBef>
                    <a:spcPts val="700"/>
                  </a:spcBef>
                  <a:defRPr sz="2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ptos"/>
                  </a:defRPr>
                </a:pPr>
              </a:p>
            </p:txBody>
          </p:sp>
          <p:sp>
            <p:nvSpPr>
              <p:cNvPr id="130" name="3"/>
              <p:cNvSpPr txBox="1"/>
              <p:nvPr/>
            </p:nvSpPr>
            <p:spPr>
              <a:xfrm>
                <a:off x="-1" y="382664"/>
                <a:ext cx="786433" cy="358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3970" tIns="13970" rIns="13970" bIns="13970" numCol="1" anchor="ctr">
                <a:spAutoFit/>
              </a:bodyPr>
              <a:lstStyle>
                <a:lvl1pPr algn="ctr" defTabSz="977900">
                  <a:lnSpc>
                    <a:spcPct val="90000"/>
                  </a:lnSpc>
                  <a:spcBef>
                    <a:spcPts val="900"/>
                  </a:spcBef>
                  <a:defRPr sz="2200">
                    <a:solidFill>
                      <a:srgbClr val="FFFFFF"/>
                    </a:solidFill>
                    <a:latin typeface="Aptos Display"/>
                    <a:ea typeface="Aptos Display"/>
                    <a:cs typeface="Aptos Display"/>
                    <a:sym typeface="Aptos Display"/>
                  </a:defRPr>
                </a:lvl1pPr>
              </a:lstStyle>
              <a:p>
                <a:pPr/>
                <a:r>
                  <a:t>3 </a:t>
                </a:r>
              </a:p>
            </p:txBody>
          </p:sp>
        </p:grpSp>
        <p:grpSp>
          <p:nvGrpSpPr>
            <p:cNvPr id="134" name="Group"/>
            <p:cNvGrpSpPr/>
            <p:nvPr/>
          </p:nvGrpSpPr>
          <p:grpSpPr>
            <a:xfrm>
              <a:off x="786426" y="2013362"/>
              <a:ext cx="6399163" cy="730259"/>
              <a:chOff x="0" y="0"/>
              <a:chExt cx="6399161" cy="730257"/>
            </a:xfrm>
          </p:grpSpPr>
          <p:sp>
            <p:nvSpPr>
              <p:cNvPr id="132" name="Shape"/>
              <p:cNvSpPr/>
              <p:nvPr/>
            </p:nvSpPr>
            <p:spPr>
              <a:xfrm rot="5400000">
                <a:off x="2834451" y="-2834453"/>
                <a:ext cx="730258" cy="6399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84"/>
                      <a:pt x="21600" y="411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11"/>
                    </a:lnTo>
                    <a:cubicBezTo>
                      <a:pt x="0" y="18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1905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300"/>
                  </a:spcBef>
                  <a:defRPr sz="1900">
                    <a:latin typeface="+mj-lt"/>
                    <a:ea typeface="+mj-ea"/>
                    <a:cs typeface="+mj-cs"/>
                    <a:sym typeface="Aptos"/>
                  </a:defRPr>
                </a:pPr>
              </a:p>
            </p:txBody>
          </p:sp>
          <p:sp>
            <p:nvSpPr>
              <p:cNvPr id="133" name="Server Side validation of email address"/>
              <p:cNvSpPr txBox="1"/>
              <p:nvPr/>
            </p:nvSpPr>
            <p:spPr>
              <a:xfrm>
                <a:off x="123063" y="207011"/>
                <a:ext cx="6240451" cy="3162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063" tIns="12063" rIns="12063" bIns="12063" numCol="1" anchor="ctr">
                <a:spAutoFit/>
              </a:bodyPr>
              <a:lstStyle/>
              <a:p>
                <a:pPr lvl="1" marL="171449" indent="-171449" defTabSz="844550">
                  <a:lnSpc>
                    <a:spcPct val="90000"/>
                  </a:lnSpc>
                  <a:spcBef>
                    <a:spcPts val="300"/>
                  </a:spcBef>
                  <a:buSzPct val="100000"/>
                  <a:buChar char="•"/>
                  <a:defRPr sz="1900">
                    <a:latin typeface="Aptos Display"/>
                    <a:ea typeface="Aptos Display"/>
                    <a:cs typeface="Aptos Display"/>
                    <a:sym typeface="Aptos Display"/>
                  </a:defRPr>
                </a:pPr>
                <a:r>
                  <a:t>Server Side validation of email address</a:t>
                </a:r>
              </a:p>
            </p:txBody>
          </p:sp>
        </p:grpSp>
        <p:grpSp>
          <p:nvGrpSpPr>
            <p:cNvPr id="137" name="Group"/>
            <p:cNvGrpSpPr/>
            <p:nvPr/>
          </p:nvGrpSpPr>
          <p:grpSpPr>
            <a:xfrm>
              <a:off x="-2" y="3020043"/>
              <a:ext cx="786433" cy="1123472"/>
              <a:chOff x="0" y="0"/>
              <a:chExt cx="786431" cy="1123471"/>
            </a:xfrm>
          </p:grpSpPr>
          <p:sp>
            <p:nvSpPr>
              <p:cNvPr id="135" name="Chevron"/>
              <p:cNvSpPr/>
              <p:nvPr/>
            </p:nvSpPr>
            <p:spPr>
              <a:xfrm rot="5400000">
                <a:off x="-168521" y="168519"/>
                <a:ext cx="1123472" cy="786432"/>
              </a:xfrm>
              <a:prstGeom prst="chevron">
                <a:avLst>
                  <a:gd name="adj" fmla="val 50000"/>
                </a:avLst>
              </a:prstGeom>
              <a:solidFill>
                <a:schemeClr val="accent1"/>
              </a:solidFill>
              <a:ln w="1905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77900">
                  <a:lnSpc>
                    <a:spcPct val="90000"/>
                  </a:lnSpc>
                  <a:spcBef>
                    <a:spcPts val="700"/>
                  </a:spcBef>
                  <a:defRPr sz="2200"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ptos"/>
                  </a:defRPr>
                </a:pPr>
              </a:p>
            </p:txBody>
          </p:sp>
          <p:sp>
            <p:nvSpPr>
              <p:cNvPr id="136" name="4"/>
              <p:cNvSpPr txBox="1"/>
              <p:nvPr/>
            </p:nvSpPr>
            <p:spPr>
              <a:xfrm>
                <a:off x="-1" y="382664"/>
                <a:ext cx="786433" cy="358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3970" tIns="13970" rIns="13970" bIns="13970" numCol="1" anchor="ctr">
                <a:spAutoFit/>
              </a:bodyPr>
              <a:lstStyle>
                <a:lvl1pPr algn="ctr" defTabSz="977900">
                  <a:lnSpc>
                    <a:spcPct val="90000"/>
                  </a:lnSpc>
                  <a:spcBef>
                    <a:spcPts val="900"/>
                  </a:spcBef>
                  <a:defRPr sz="2200">
                    <a:solidFill>
                      <a:srgbClr val="FFFFFF"/>
                    </a:solidFill>
                    <a:latin typeface="Aptos Display"/>
                    <a:ea typeface="Aptos Display"/>
                    <a:cs typeface="Aptos Display"/>
                    <a:sym typeface="Aptos Display"/>
                  </a:defRPr>
                </a:lvl1pPr>
              </a:lstStyle>
              <a:p>
                <a:pPr/>
                <a:r>
                  <a:t>4</a:t>
                </a:r>
              </a:p>
            </p:txBody>
          </p:sp>
        </p:grpSp>
        <p:grpSp>
          <p:nvGrpSpPr>
            <p:cNvPr id="140" name="Group"/>
            <p:cNvGrpSpPr/>
            <p:nvPr/>
          </p:nvGrpSpPr>
          <p:grpSpPr>
            <a:xfrm>
              <a:off x="786426" y="3020044"/>
              <a:ext cx="6399163" cy="730258"/>
              <a:chOff x="0" y="0"/>
              <a:chExt cx="6399161" cy="730257"/>
            </a:xfrm>
          </p:grpSpPr>
          <p:sp>
            <p:nvSpPr>
              <p:cNvPr id="138" name="Shape"/>
              <p:cNvSpPr/>
              <p:nvPr/>
            </p:nvSpPr>
            <p:spPr>
              <a:xfrm rot="5400000">
                <a:off x="2834451" y="-2834453"/>
                <a:ext cx="730258" cy="6399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84"/>
                      <a:pt x="21600" y="411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11"/>
                    </a:lnTo>
                    <a:cubicBezTo>
                      <a:pt x="0" y="18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1905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300"/>
                  </a:spcBef>
                  <a:defRPr>
                    <a:latin typeface="+mj-lt"/>
                    <a:ea typeface="+mj-ea"/>
                    <a:cs typeface="+mj-cs"/>
                    <a:sym typeface="Aptos"/>
                  </a:defRPr>
                </a:pPr>
              </a:p>
            </p:txBody>
          </p:sp>
          <p:sp>
            <p:nvSpPr>
              <p:cNvPr id="139" name="Database stores ASCII email address"/>
              <p:cNvSpPr txBox="1"/>
              <p:nvPr/>
            </p:nvSpPr>
            <p:spPr>
              <a:xfrm>
                <a:off x="123063" y="207011"/>
                <a:ext cx="6240451" cy="3162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063" tIns="12063" rIns="12063" bIns="12063" numCol="1" anchor="ctr">
                <a:spAutoFit/>
              </a:bodyPr>
              <a:lstStyle/>
              <a:p>
                <a:pPr lvl="1" marL="171449" indent="-171449" defTabSz="844550">
                  <a:lnSpc>
                    <a:spcPct val="90000"/>
                  </a:lnSpc>
                  <a:spcBef>
                    <a:spcPts val="300"/>
                  </a:spcBef>
                  <a:buSzPct val="100000"/>
                  <a:buChar char="•"/>
                  <a:defRPr sz="1900">
                    <a:latin typeface="Aptos Display"/>
                    <a:ea typeface="Aptos Display"/>
                    <a:cs typeface="Aptos Display"/>
                    <a:sym typeface="Aptos Display"/>
                  </a:defRPr>
                </a:pPr>
                <a:r>
                  <a:t>Database stores ASCII email address</a:t>
                </a:r>
              </a:p>
            </p:txBody>
          </p:sp>
        </p:grpSp>
        <p:grpSp>
          <p:nvGrpSpPr>
            <p:cNvPr id="143" name="Group"/>
            <p:cNvGrpSpPr/>
            <p:nvPr/>
          </p:nvGrpSpPr>
          <p:grpSpPr>
            <a:xfrm>
              <a:off x="-2" y="4026726"/>
              <a:ext cx="786433" cy="1123472"/>
              <a:chOff x="0" y="0"/>
              <a:chExt cx="786431" cy="1123471"/>
            </a:xfrm>
          </p:grpSpPr>
          <p:sp>
            <p:nvSpPr>
              <p:cNvPr id="141" name="Chevron"/>
              <p:cNvSpPr/>
              <p:nvPr/>
            </p:nvSpPr>
            <p:spPr>
              <a:xfrm rot="5400000">
                <a:off x="-168521" y="168519"/>
                <a:ext cx="1123472" cy="786432"/>
              </a:xfrm>
              <a:prstGeom prst="chevron">
                <a:avLst>
                  <a:gd name="adj" fmla="val 50000"/>
                </a:avLst>
              </a:prstGeom>
              <a:solidFill>
                <a:schemeClr val="accent1"/>
              </a:solidFill>
              <a:ln w="1905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9779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ptos"/>
                  </a:defRPr>
                </a:pPr>
              </a:p>
            </p:txBody>
          </p:sp>
          <p:sp>
            <p:nvSpPr>
              <p:cNvPr id="142" name="5"/>
              <p:cNvSpPr txBox="1"/>
              <p:nvPr/>
            </p:nvSpPr>
            <p:spPr>
              <a:xfrm>
                <a:off x="-1" y="382663"/>
                <a:ext cx="786433" cy="3581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3970" tIns="13970" rIns="13970" bIns="13970" numCol="1" anchor="ctr">
                <a:spAutoFit/>
              </a:bodyPr>
              <a:lstStyle>
                <a:lvl1pPr algn="ctr" defTabSz="977900">
                  <a:lnSpc>
                    <a:spcPct val="90000"/>
                  </a:lnSpc>
                  <a:spcBef>
                    <a:spcPts val="900"/>
                  </a:spcBef>
                  <a:defRPr sz="2200">
                    <a:solidFill>
                      <a:srgbClr val="FFFFFF"/>
                    </a:solidFill>
                    <a:latin typeface="Aptos Display"/>
                    <a:ea typeface="Aptos Display"/>
                    <a:cs typeface="Aptos Display"/>
                    <a:sym typeface="Aptos Display"/>
                  </a:defRPr>
                </a:lvl1pPr>
              </a:lstStyle>
              <a:p>
                <a:pPr/>
                <a:r>
                  <a:t>5</a:t>
                </a:r>
              </a:p>
            </p:txBody>
          </p:sp>
        </p:grpSp>
        <p:grpSp>
          <p:nvGrpSpPr>
            <p:cNvPr id="146" name="Group"/>
            <p:cNvGrpSpPr/>
            <p:nvPr/>
          </p:nvGrpSpPr>
          <p:grpSpPr>
            <a:xfrm>
              <a:off x="786426" y="4026725"/>
              <a:ext cx="6399163" cy="730257"/>
              <a:chOff x="0" y="0"/>
              <a:chExt cx="6399161" cy="730256"/>
            </a:xfrm>
          </p:grpSpPr>
          <p:sp>
            <p:nvSpPr>
              <p:cNvPr id="144" name="Shape"/>
              <p:cNvSpPr/>
              <p:nvPr/>
            </p:nvSpPr>
            <p:spPr>
              <a:xfrm rot="5400000">
                <a:off x="2834452" y="-2834453"/>
                <a:ext cx="730257" cy="63991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600" y="0"/>
                    </a:moveTo>
                    <a:lnTo>
                      <a:pt x="18000" y="0"/>
                    </a:lnTo>
                    <a:cubicBezTo>
                      <a:pt x="19988" y="0"/>
                      <a:pt x="21600" y="184"/>
                      <a:pt x="21600" y="411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411"/>
                    </a:lnTo>
                    <a:cubicBezTo>
                      <a:pt x="0" y="184"/>
                      <a:pt x="1612" y="0"/>
                      <a:pt x="3600" y="0"/>
                    </a:cubicBezTo>
                    <a:close/>
                  </a:path>
                </a:pathLst>
              </a:custGeom>
              <a:solidFill>
                <a:srgbClr val="FFFFFF">
                  <a:alpha val="90000"/>
                </a:srgbClr>
              </a:solidFill>
              <a:ln w="1905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defTabSz="844550">
                  <a:lnSpc>
                    <a:spcPct val="90000"/>
                  </a:lnSpc>
                  <a:spcBef>
                    <a:spcPts val="300"/>
                  </a:spcBef>
                  <a:defRPr sz="1900">
                    <a:latin typeface="Aptos Display"/>
                    <a:ea typeface="Aptos Display"/>
                    <a:cs typeface="Aptos Display"/>
                    <a:sym typeface="Aptos Display"/>
                  </a:defRPr>
                </a:pPr>
              </a:p>
            </p:txBody>
          </p:sp>
          <p:sp>
            <p:nvSpPr>
              <p:cNvPr id="145" name="Mail Transfer Application uses email address to send email."/>
              <p:cNvSpPr txBox="1"/>
              <p:nvPr/>
            </p:nvSpPr>
            <p:spPr>
              <a:xfrm>
                <a:off x="123063" y="75568"/>
                <a:ext cx="6240451" cy="57911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063" tIns="12063" rIns="12063" bIns="12063" numCol="1" anchor="ctr">
                <a:spAutoFit/>
              </a:bodyPr>
              <a:lstStyle/>
              <a:p>
                <a:pPr lvl="1" marL="171449" indent="-171449" defTabSz="844550">
                  <a:lnSpc>
                    <a:spcPct val="90000"/>
                  </a:lnSpc>
                  <a:spcBef>
                    <a:spcPts val="300"/>
                  </a:spcBef>
                  <a:buSzPct val="100000"/>
                  <a:buChar char="•"/>
                  <a:defRPr sz="1900">
                    <a:latin typeface="Aptos Display"/>
                    <a:ea typeface="Aptos Display"/>
                    <a:cs typeface="Aptos Display"/>
                    <a:sym typeface="Aptos Display"/>
                  </a:defRPr>
                </a:pPr>
                <a:r>
                  <a:t>Mail Transfer Application uses email address to send email.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7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1" fill="hold" display="0">
                  <p:stCondLst>
                    <p:cond delay="indefinite"/>
                  </p:stCondLst>
                </p:cTn>
                <p:tgtEl>
                  <p:spTgt spid="116"/>
                </p:tgtEl>
              </p:cMediaNode>
            </p:video>
            <p:seq concurrent="1" prevAc="none" nextAc="seek">
              <p:cTn id="12" evtFilter="cancelBubble" nodeType="interactiveSeq" restart="whenNotActive" fill="hold">
                <p:stCondLst>
                  <p:cond delay="0" evt="onClick">
                    <p:tgtEl>
                      <p:spTgt spid="11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itle 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Testing UA Readiness</a:t>
            </a:r>
          </a:p>
        </p:txBody>
      </p:sp>
      <p:sp>
        <p:nvSpPr>
          <p:cNvPr id="150" name="Content Placeholder 2"/>
          <p:cNvSpPr txBox="1"/>
          <p:nvPr>
            <p:ph type="body" sz="half" idx="1"/>
          </p:nvPr>
        </p:nvSpPr>
        <p:spPr>
          <a:xfrm>
            <a:off x="838200" y="1825625"/>
            <a:ext cx="10515600" cy="2029731"/>
          </a:xfrm>
          <a:prstGeom prst="rect">
            <a:avLst/>
          </a:prstGeom>
        </p:spPr>
        <p:txBody>
          <a:bodyPr/>
          <a:lstStyle/>
          <a:p>
            <a:pPr/>
            <a:r>
              <a:t>Support for internationalised domain names (IDN) and email address internationalisation (EAI)</a:t>
            </a:r>
          </a:p>
          <a:p>
            <a:pPr/>
            <a:r>
              <a:t>Support for email that contains international characters which do not exist in the ASCII character set,</a:t>
            </a:r>
          </a:p>
        </p:txBody>
      </p:sp>
      <p:grpSp>
        <p:nvGrpSpPr>
          <p:cNvPr id="163" name="Diagram 4"/>
          <p:cNvGrpSpPr/>
          <p:nvPr/>
        </p:nvGrpSpPr>
        <p:grpSpPr>
          <a:xfrm>
            <a:off x="932392" y="3765629"/>
            <a:ext cx="10782421" cy="2801632"/>
            <a:chOff x="0" y="0"/>
            <a:chExt cx="10782419" cy="2801631"/>
          </a:xfrm>
        </p:grpSpPr>
        <p:grpSp>
          <p:nvGrpSpPr>
            <p:cNvPr id="153" name="Group"/>
            <p:cNvGrpSpPr/>
            <p:nvPr/>
          </p:nvGrpSpPr>
          <p:grpSpPr>
            <a:xfrm>
              <a:off x="0" y="0"/>
              <a:ext cx="5038515" cy="1165699"/>
              <a:chOff x="0" y="0"/>
              <a:chExt cx="5038513" cy="1165697"/>
            </a:xfrm>
          </p:grpSpPr>
          <p:sp>
            <p:nvSpPr>
              <p:cNvPr id="151" name="Rectangle"/>
              <p:cNvSpPr/>
              <p:nvPr/>
            </p:nvSpPr>
            <p:spPr>
              <a:xfrm>
                <a:off x="0" y="0"/>
                <a:ext cx="5038514" cy="1165698"/>
              </a:xfrm>
              <a:prstGeom prst="rect">
                <a:avLst/>
              </a:prstGeom>
              <a:solidFill>
                <a:schemeClr val="accent1"/>
              </a:solidFill>
              <a:ln w="1905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335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ptos"/>
                  </a:defRPr>
                </a:pPr>
              </a:p>
            </p:txBody>
          </p:sp>
          <p:sp>
            <p:nvSpPr>
              <p:cNvPr id="152" name="Traditional email addresses"/>
              <p:cNvSpPr txBox="1"/>
              <p:nvPr/>
            </p:nvSpPr>
            <p:spPr>
              <a:xfrm>
                <a:off x="98188" y="26589"/>
                <a:ext cx="4842135" cy="11125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20" tIns="121920" rIns="121920" bIns="121920" numCol="1" anchor="ctr">
                <a:spAutoFit/>
              </a:bodyPr>
              <a:lstStyle/>
              <a:p>
                <a:pPr algn="ctr" defTabSz="1333500">
                  <a:lnSpc>
                    <a:spcPct val="90000"/>
                  </a:lnSpc>
                  <a:spcBef>
                    <a:spcPts val="1200"/>
                  </a:spcBef>
                  <a:defRPr sz="3000">
                    <a:solidFill>
                      <a:srgbClr val="FFFFFF"/>
                    </a:solidFill>
                    <a:latin typeface="Aptos Display"/>
                    <a:ea typeface="Aptos Display"/>
                    <a:cs typeface="Aptos Display"/>
                    <a:sym typeface="Aptos Display"/>
                  </a:defRPr>
                </a:pPr>
                <a:r>
                  <a:t> </a:t>
                </a:r>
                <a:r>
                  <a:rPr>
                    <a:latin typeface="+mj-lt"/>
                    <a:ea typeface="+mj-ea"/>
                    <a:cs typeface="+mj-cs"/>
                    <a:sym typeface="Aptos"/>
                  </a:rPr>
                  <a:t>Traditional email addresses</a:t>
                </a:r>
              </a:p>
            </p:txBody>
          </p:sp>
        </p:grpSp>
        <p:grpSp>
          <p:nvGrpSpPr>
            <p:cNvPr id="156" name="Group"/>
            <p:cNvGrpSpPr/>
            <p:nvPr/>
          </p:nvGrpSpPr>
          <p:grpSpPr>
            <a:xfrm>
              <a:off x="-1" y="1165696"/>
              <a:ext cx="5038516" cy="1635936"/>
              <a:chOff x="0" y="0"/>
              <a:chExt cx="5038514" cy="1635935"/>
            </a:xfrm>
          </p:grpSpPr>
          <p:sp>
            <p:nvSpPr>
              <p:cNvPr id="154" name="Rectangle"/>
              <p:cNvSpPr/>
              <p:nvPr/>
            </p:nvSpPr>
            <p:spPr>
              <a:xfrm>
                <a:off x="0" y="0"/>
                <a:ext cx="5038515" cy="1635936"/>
              </a:xfrm>
              <a:prstGeom prst="rect">
                <a:avLst/>
              </a:prstGeom>
              <a:solidFill>
                <a:srgbClr val="CAD1D8">
                  <a:alpha val="90000"/>
                </a:srgbClr>
              </a:solidFill>
              <a:ln w="19050" cap="flat">
                <a:solidFill>
                  <a:srgbClr val="CAD1D8">
                    <a:alpha val="9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1333500">
                  <a:lnSpc>
                    <a:spcPct val="90000"/>
                  </a:lnSpc>
                  <a:spcBef>
                    <a:spcPts val="300"/>
                  </a:spcBef>
                  <a:defRPr>
                    <a:latin typeface="+mj-lt"/>
                    <a:ea typeface="+mj-ea"/>
                    <a:cs typeface="+mj-cs"/>
                    <a:sym typeface="Aptos"/>
                  </a:defRPr>
                </a:pPr>
              </a:p>
            </p:txBody>
          </p:sp>
          <p:sp>
            <p:nvSpPr>
              <p:cNvPr id="155" name="Abc@example.com…"/>
              <p:cNvSpPr txBox="1"/>
              <p:nvPr/>
            </p:nvSpPr>
            <p:spPr>
              <a:xfrm>
                <a:off x="0" y="0"/>
                <a:ext cx="4981238" cy="125222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60020" tIns="160020" rIns="160020" bIns="160020" numCol="1" anchor="t">
                <a:spAutoFit/>
              </a:bodyPr>
              <a:lstStyle/>
              <a:p>
                <a:pPr lvl="1" marL="285750" indent="-285750" defTabSz="1333500">
                  <a:lnSpc>
                    <a:spcPct val="90000"/>
                  </a:lnSpc>
                  <a:spcBef>
                    <a:spcPts val="500"/>
                  </a:spcBef>
                  <a:buSzPct val="100000"/>
                  <a:buChar char="•"/>
                  <a:defRPr sz="3000" u="sng">
                    <a:solidFill>
                      <a:srgbClr val="467886"/>
                    </a:solidFill>
                    <a:uFill>
                      <a:solidFill>
                        <a:srgbClr val="467886"/>
                      </a:solidFill>
                    </a:uFill>
                    <a:latin typeface="+mj-lt"/>
                    <a:ea typeface="+mj-ea"/>
                    <a:cs typeface="+mj-cs"/>
                    <a:sym typeface="Aptos"/>
                  </a:defRPr>
                </a:pPr>
                <a:r>
                  <a:rPr>
                    <a:solidFill>
                      <a:srgbClr val="0000FF"/>
                    </a:solidFill>
                    <a:uFill>
                      <a:solidFill>
                        <a:srgbClr val="0000FF"/>
                      </a:solidFill>
                    </a:uFill>
                    <a:hlinkClick r:id="rId2" invalidUrl="" action="" tgtFrame="" tooltip="" history="1" highlightClick="0" endSnd="0"/>
                  </a:rPr>
                  <a:t>Abc@example.com</a:t>
                </a:r>
                <a:endParaRPr>
                  <a:latin typeface="Aptos Display"/>
                  <a:ea typeface="Aptos Display"/>
                  <a:cs typeface="Aptos Display"/>
                  <a:sym typeface="Aptos Display"/>
                </a:endParaRPr>
              </a:p>
              <a:p>
                <a:pPr lvl="1" marL="285750" indent="-285750" defTabSz="1333500">
                  <a:lnSpc>
                    <a:spcPct val="90000"/>
                  </a:lnSpc>
                  <a:spcBef>
                    <a:spcPts val="500"/>
                  </a:spcBef>
                  <a:buSzPct val="100000"/>
                  <a:buChar char="•"/>
                  <a:defRPr sz="3000" u="sng">
                    <a:solidFill>
                      <a:srgbClr val="467886"/>
                    </a:solidFill>
                    <a:uFill>
                      <a:solidFill>
                        <a:srgbClr val="467886"/>
                      </a:solidFill>
                    </a:uFill>
                    <a:latin typeface="+mj-lt"/>
                    <a:ea typeface="+mj-ea"/>
                    <a:cs typeface="+mj-cs"/>
                    <a:sym typeface="Aptos"/>
                  </a:defRPr>
                </a:pPr>
                <a:r>
                  <a:rPr>
                    <a:solidFill>
                      <a:srgbClr val="0000FF"/>
                    </a:solidFill>
                    <a:uFill>
                      <a:solidFill>
                        <a:srgbClr val="0000FF"/>
                      </a:solidFill>
                    </a:uFill>
                    <a:hlinkClick r:id="rId3" invalidUrl="" action="" tgtFrame="" tooltip="" history="1" highlightClick="0" endSnd="0"/>
                  </a:rPr>
                  <a:t>Abc.123@example.com</a:t>
                </a:r>
              </a:p>
            </p:txBody>
          </p:sp>
        </p:grpSp>
        <p:grpSp>
          <p:nvGrpSpPr>
            <p:cNvPr id="159" name="Group"/>
            <p:cNvGrpSpPr/>
            <p:nvPr/>
          </p:nvGrpSpPr>
          <p:grpSpPr>
            <a:xfrm>
              <a:off x="5743902" y="0"/>
              <a:ext cx="5038517" cy="1165699"/>
              <a:chOff x="-1" y="-1"/>
              <a:chExt cx="5038516" cy="1165698"/>
            </a:xfrm>
          </p:grpSpPr>
          <p:sp>
            <p:nvSpPr>
              <p:cNvPr id="157" name="Rectangle"/>
              <p:cNvSpPr/>
              <p:nvPr/>
            </p:nvSpPr>
            <p:spPr>
              <a:xfrm>
                <a:off x="-2" y="-2"/>
                <a:ext cx="5038517" cy="1165699"/>
              </a:xfrm>
              <a:prstGeom prst="rect">
                <a:avLst/>
              </a:prstGeom>
              <a:solidFill>
                <a:schemeClr val="accent1"/>
              </a:solidFill>
              <a:ln w="1905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ctr">
                <a:noAutofit/>
              </a:bodyPr>
              <a:lstStyle/>
              <a:p>
                <a:pPr algn="ctr" defTabSz="1333500">
                  <a:lnSpc>
                    <a:spcPct val="90000"/>
                  </a:lnSpc>
                  <a:spcBef>
                    <a:spcPts val="700"/>
                  </a:spcBef>
                  <a:defRPr>
                    <a:solidFill>
                      <a:srgbClr val="FFFFFF"/>
                    </a:solidFill>
                    <a:latin typeface="+mj-lt"/>
                    <a:ea typeface="+mj-ea"/>
                    <a:cs typeface="+mj-cs"/>
                    <a:sym typeface="Aptos"/>
                  </a:defRPr>
                </a:pPr>
              </a:p>
            </p:txBody>
          </p:sp>
          <p:sp>
            <p:nvSpPr>
              <p:cNvPr id="158" name="International email"/>
              <p:cNvSpPr txBox="1"/>
              <p:nvPr/>
            </p:nvSpPr>
            <p:spPr>
              <a:xfrm>
                <a:off x="98188" y="232327"/>
                <a:ext cx="4842138" cy="70104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20" tIns="121920" rIns="121920" bIns="121920" numCol="1" anchor="ctr">
                <a:spAutoFit/>
              </a:bodyPr>
              <a:lstStyle/>
              <a:p>
                <a:pPr algn="ctr" defTabSz="1333500">
                  <a:lnSpc>
                    <a:spcPct val="90000"/>
                  </a:lnSpc>
                  <a:spcBef>
                    <a:spcPts val="1200"/>
                  </a:spcBef>
                  <a:defRPr sz="3000">
                    <a:solidFill>
                      <a:srgbClr val="FFFFFF"/>
                    </a:solidFill>
                    <a:latin typeface="Aptos Display"/>
                    <a:ea typeface="Aptos Display"/>
                    <a:cs typeface="Aptos Display"/>
                    <a:sym typeface="Aptos Display"/>
                  </a:defRPr>
                </a:pPr>
                <a:r>
                  <a:t>  </a:t>
                </a:r>
                <a:r>
                  <a:rPr>
                    <a:latin typeface="+mj-lt"/>
                    <a:ea typeface="+mj-ea"/>
                    <a:cs typeface="+mj-cs"/>
                    <a:sym typeface="Aptos"/>
                  </a:rPr>
                  <a:t>International email</a:t>
                </a:r>
              </a:p>
            </p:txBody>
          </p:sp>
        </p:grpSp>
        <p:grpSp>
          <p:nvGrpSpPr>
            <p:cNvPr id="162" name="Group"/>
            <p:cNvGrpSpPr/>
            <p:nvPr/>
          </p:nvGrpSpPr>
          <p:grpSpPr>
            <a:xfrm>
              <a:off x="5743902" y="1165695"/>
              <a:ext cx="5038517" cy="1635937"/>
              <a:chOff x="-1" y="0"/>
              <a:chExt cx="5038516" cy="1635935"/>
            </a:xfrm>
          </p:grpSpPr>
          <p:sp>
            <p:nvSpPr>
              <p:cNvPr id="160" name="Rectangle"/>
              <p:cNvSpPr/>
              <p:nvPr/>
            </p:nvSpPr>
            <p:spPr>
              <a:xfrm>
                <a:off x="-2" y="-1"/>
                <a:ext cx="5038517" cy="1635937"/>
              </a:xfrm>
              <a:prstGeom prst="rect">
                <a:avLst/>
              </a:prstGeom>
              <a:solidFill>
                <a:srgbClr val="CAD1D8">
                  <a:alpha val="90000"/>
                </a:srgbClr>
              </a:solidFill>
              <a:ln w="19050" cap="flat">
                <a:solidFill>
                  <a:srgbClr val="CAD1D8">
                    <a:alpha val="90000"/>
                  </a:srgbClr>
                </a:solidFill>
                <a:prstDash val="solid"/>
                <a:miter lim="8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 defTabSz="1333500">
                  <a:lnSpc>
                    <a:spcPct val="90000"/>
                  </a:lnSpc>
                  <a:spcBef>
                    <a:spcPts val="300"/>
                  </a:spcBef>
                  <a:defRPr sz="3000">
                    <a:latin typeface="+mj-lt"/>
                    <a:ea typeface="+mj-ea"/>
                    <a:cs typeface="+mj-cs"/>
                    <a:sym typeface="Aptos"/>
                  </a:defRPr>
                </a:pPr>
              </a:p>
            </p:txBody>
          </p:sp>
          <p:sp>
            <p:nvSpPr>
              <p:cNvPr id="161" name="अजय@डाटा.भारत (Hindi)…"/>
              <p:cNvSpPr txBox="1"/>
              <p:nvPr/>
            </p:nvSpPr>
            <p:spPr>
              <a:xfrm>
                <a:off x="-1" y="-1"/>
                <a:ext cx="4981240" cy="14087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60020" tIns="160020" rIns="160020" bIns="160020" numCol="1" anchor="t">
                <a:spAutoFit/>
              </a:bodyPr>
              <a:lstStyle/>
              <a:p>
                <a:pPr lvl="1" marL="285750" indent="-285750" defTabSz="1333500">
                  <a:lnSpc>
                    <a:spcPct val="90000"/>
                  </a:lnSpc>
                  <a:spcBef>
                    <a:spcPts val="500"/>
                  </a:spcBef>
                  <a:buSzPct val="100000"/>
                  <a:buChar char="•"/>
                  <a:defRPr sz="3000">
                    <a:latin typeface="+mj-lt"/>
                    <a:ea typeface="+mj-ea"/>
                    <a:cs typeface="+mj-cs"/>
                    <a:sym typeface="Aptos"/>
                  </a:defRPr>
                </a:pPr>
                <a:r>
                  <a:t>अजय@डाटा.भारत</a:t>
                </a:r>
                <a:r>
                  <a:rPr>
                    <a:latin typeface="Aptos Display"/>
                    <a:ea typeface="Aptos Display"/>
                    <a:cs typeface="Aptos Display"/>
                    <a:sym typeface="Aptos Display"/>
                  </a:rPr>
                  <a:t> (Hindi)</a:t>
                </a:r>
              </a:p>
              <a:p>
                <a:pPr lvl="1" marL="285750" indent="-285750" defTabSz="1333500" rtl="1">
                  <a:lnSpc>
                    <a:spcPct val="90000"/>
                  </a:lnSpc>
                  <a:spcBef>
                    <a:spcPts val="500"/>
                  </a:spcBef>
                  <a:buSzPct val="100000"/>
                  <a:buChar char="•"/>
                  <a:defRPr sz="3000">
                    <a:latin typeface="+mj-lt"/>
                    <a:ea typeface="+mj-ea"/>
                    <a:cs typeface="+mj-cs"/>
                    <a:sym typeface="Aptos"/>
                  </a:defRPr>
                </a:pPr>
                <a:r>
                  <a:t>احمر@آرنت.شبكة</a:t>
                </a:r>
                <a:r>
                  <a:rPr>
                    <a:latin typeface="Aptos Display"/>
                    <a:ea typeface="Aptos Display"/>
                    <a:cs typeface="Aptos Display"/>
                    <a:sym typeface="Aptos Display"/>
                  </a:rPr>
                  <a:t>  (Arabic)</a:t>
                </a:r>
              </a:p>
            </p:txBody>
          </p:sp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itle 1"/>
          <p:cNvSpPr txBox="1"/>
          <p:nvPr>
            <p:ph type="title"/>
          </p:nvPr>
        </p:nvSpPr>
        <p:spPr>
          <a:xfrm>
            <a:off x="838200" y="222695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Campus Admissions Portal: </a:t>
            </a:r>
            <a:r>
              <a:rPr>
                <a:solidFill>
                  <a:srgbClr val="FF0000"/>
                </a:solidFill>
              </a:rPr>
              <a:t>Testing</a:t>
            </a:r>
          </a:p>
        </p:txBody>
      </p:sp>
      <p:pic>
        <p:nvPicPr>
          <p:cNvPr id="166" name="Screen Recording 2024-05-06 at 8.55.07 AM" descr="Screen Recording 2024-05-06 at 8.55.07 AM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2209800" y="1251932"/>
            <a:ext cx="3703638" cy="56060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Screen Recording 2024-05-06 at 8.54.13 AM" descr="Screen Recording 2024-05-06 at 8.54.13 AM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5913437" y="1195484"/>
            <a:ext cx="3740932" cy="566251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4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864"/>
                            </p:stCondLst>
                            <p:childTnLst>
                              <p:par>
                                <p:cTn id="8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7959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clickEffect" presetSubtype="0" presetID="3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000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80000">
                <p:cTn id="18" fill="hold" display="0">
                  <p:stCondLst>
                    <p:cond delay="indefinite"/>
                  </p:stCondLst>
                </p:cTn>
                <p:tgtEl>
                  <p:spTgt spid="166"/>
                </p:tgtEl>
              </p:cMediaNode>
            </p:video>
            <p:seq concurrent="1" prevAc="none" nextAc="seek">
              <p:cTn id="19" evtFilter="cancelBubble" nodeType="interactiveSeq" restart="whenNotActive" fill="hold">
                <p:stCondLst>
                  <p:cond delay="0" evt="onClick">
                    <p:tgtEl>
                      <p:spTgt spid="16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6"/>
                  </p:tgtEl>
                </p:cond>
              </p:nextCondLst>
            </p:seq>
            <p:video fullScrn="0">
              <p:cMediaNode mute="0" showWhenStopped="1" numSld="1" vol="80000">
                <p:cTn id="24" fill="hold" display="0">
                  <p:stCondLst>
                    <p:cond delay="indefinite"/>
                  </p:stCondLst>
                </p:cTn>
                <p:tgtEl>
                  <p:spTgt spid="167"/>
                </p:tgtEl>
              </p:cMediaNode>
            </p:video>
            <p:seq concurrent="1" prevAc="none" nextAc="seek">
              <p:cTn id="25" evtFilter="cancelBubble" nodeType="interactiveSeq" restart="whenNotActive" fill="hold">
                <p:stCondLst>
                  <p:cond delay="0" evt="onClick">
                    <p:tgtEl>
                      <p:spTgt spid="167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16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0000FF"/>
      </a:hlink>
      <a:folHlink>
        <a:srgbClr val="FF00FF"/>
      </a:folHlink>
    </a:clrScheme>
    <a:fontScheme name="Office Theme">
      <a:majorFont>
        <a:latin typeface="Aptos"/>
        <a:ea typeface="Aptos"/>
        <a:cs typeface="Aptos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